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59" r:id="rId5"/>
    <p:sldId id="257" r:id="rId6"/>
    <p:sldId id="260" r:id="rId7"/>
    <p:sldId id="261" r:id="rId8"/>
    <p:sldId id="262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-888" y="-11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77450F-AD05-4171-9720-E0CBB74AF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809832E-F27B-4F6E-BACE-FF4FE67A41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F9DA00E-8147-461E-AAEB-E27867AC4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0201-EEEA-495F-B27B-BCDD0F016713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EB57D04-89D6-48B9-9AA7-F9C85461A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4301025-3555-400C-B81D-4F96AFCB5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C490F-8382-43AD-AC0C-BD8D2561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70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7D0DA8-B6EF-4EB1-865B-D0F18DD25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E08EEF0-9192-4B4A-A6CD-7B433DA018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0B2048C-8EC3-4D6B-BA2D-27E3CBD47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0201-EEEA-495F-B27B-BCDD0F016713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C08989A-E5D6-47E9-92C4-77391BADA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8B72D31-4968-4241-8978-CA1AF2F82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C490F-8382-43AD-AC0C-BD8D2561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028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C9936463-66AD-4E18-89EB-B5230E85C3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0B0CEB6-0F92-4E54-A7A8-8A4162C183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77FDD99-41B6-49D1-89B2-46F4AB5D5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0201-EEEA-495F-B27B-BCDD0F016713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83B6CF3-9B10-4219-B135-424235051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12B6B03-B634-4B64-AB05-7E8A2DA09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C490F-8382-43AD-AC0C-BD8D2561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45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53C19E-51E3-447F-A74D-98711F737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4F51C8-C896-4747-BE66-49F4A5306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88B9C2A-B9C0-4568-B0DA-EEEFD9F15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0201-EEEA-495F-B27B-BCDD0F016713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ED275A6-8306-4669-8D3D-424609EBC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49438AB-847B-4EC8-AB02-89FE93FBE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C490F-8382-43AD-AC0C-BD8D2561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98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F0EC92-C4E5-405F-9999-582D18505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DC9548D-00D4-4C43-9ECE-563ED8EA6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840FE23-3930-49F6-AAB9-C5A00CF07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0201-EEEA-495F-B27B-BCDD0F016713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98B9965-D7D7-4468-BD34-A488324E4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087FAD5-3249-4BDB-9E86-FE19793B9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C490F-8382-43AD-AC0C-BD8D2561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589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6E81AA-BE82-40D6-93ED-534940005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58FEC15-53AF-42BF-ADDF-5B0E795D80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DA06F0B-A055-4372-AC2A-C966C9B9EE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04D518A-A07B-4943-B82A-EA6D861C4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0201-EEEA-495F-B27B-BCDD0F016713}" type="datetimeFigureOut">
              <a:rPr lang="en-US" smtClean="0"/>
              <a:t>5/12/22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DE8C6A3-3AD9-43B2-8AD1-DD5963B05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47229A6-6BC3-4BFE-A123-C1E2FE2C4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C490F-8382-43AD-AC0C-BD8D2561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013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4D4F5B-B9C0-4EC6-9FC5-618312A6A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BF57A00-7535-4B42-90F4-2BA5BB5BB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FE3FABB-FD61-4EC1-A7C6-F6D6AF139D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9E08D78-6DDD-4C8A-9AC3-E7FFDA809C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8EF550D2-8D9F-4C4D-8090-2034F66637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19AB5D9-B945-4EBD-A676-9005F6F9B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0201-EEEA-495F-B27B-BCDD0F016713}" type="datetimeFigureOut">
              <a:rPr lang="en-US" smtClean="0"/>
              <a:t>5/12/22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C58F87-02FE-4848-BE11-8868DD38A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46C5E51-8EF2-46FD-A75A-29A25D29D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C490F-8382-43AD-AC0C-BD8D2561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84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596C7E-AB3B-4223-AB45-C20CDDE45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9C165DB-28B5-456F-B0B6-F22A880FE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0201-EEEA-495F-B27B-BCDD0F016713}" type="datetimeFigureOut">
              <a:rPr lang="en-US" smtClean="0"/>
              <a:t>5/12/22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1C46290-C8CA-4977-86BA-50BE15504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E841464-BA4F-42DF-BAF6-3497128FC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C490F-8382-43AD-AC0C-BD8D2561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755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F09E61-9E6C-43AA-9673-251FF3C8B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68C490F-8382-43AD-AC0C-BD8D256123E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C4DE568-263B-45C9-850F-3F03560EDC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210300"/>
            <a:ext cx="1562695" cy="64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888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3110B5-7D00-49AB-ACF7-1EB9112A4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6334701-79DF-44E6-9BD7-31D32D101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06148F3-52CF-4888-A99F-FF1C4FD36D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E2A8072-A856-4F73-8FE2-D05CC6F54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0201-EEEA-495F-B27B-BCDD0F016713}" type="datetimeFigureOut">
              <a:rPr lang="en-US" smtClean="0"/>
              <a:t>5/12/22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2207EC5-987B-402B-92F2-7DFA7C0F1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B0EBBD5-65BA-40FF-964C-E860592A2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C490F-8382-43AD-AC0C-BD8D2561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78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61FAB0-5D65-447F-A5C4-96E084416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BF896D3-917B-4F2B-8B2B-8B884AEA74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8851E79-855E-404F-9B3E-CFC2CC4822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2A34317-EC9F-4A6E-B7D5-B01C52DF5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0201-EEEA-495F-B27B-BCDD0F016713}" type="datetimeFigureOut">
              <a:rPr lang="en-US" smtClean="0"/>
              <a:t>5/12/22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AEF632B-9FD0-41AA-8F84-7EBC61691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819F9CD-B60E-4960-919B-9F286E9B3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C490F-8382-43AD-AC0C-BD8D2561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0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3CC68240-C93C-46A8-A095-93B523F8F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4A9DB16-8FDE-4337-92CC-EA4EDD48F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B3943F9-DC76-4EED-B84E-9D2EFC7C4B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20201-EEEA-495F-B27B-BCDD0F016713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7C884FA-9F75-4919-B632-DC0837162B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3FFB2C7-8E87-4524-8677-65262B0A62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C490F-8382-43AD-AC0C-BD8D2561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19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2FA691-6C06-41BB-B5BB-0F488F82F3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Novelty 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3B92F4C-644A-461C-80B9-D1F82289A1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Spring 2022</a:t>
            </a:r>
          </a:p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Winston Koh &amp; Anh Pham</a:t>
            </a:r>
          </a:p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Qiu Lab</a:t>
            </a:r>
          </a:p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Biology Department, Hunter College, CUNY</a:t>
            </a:r>
          </a:p>
          <a:p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605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nk-N10-hap1000-box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917" y="465162"/>
            <a:ext cx="4800600" cy="3200400"/>
          </a:xfrm>
          <a:prstGeom prst="rect">
            <a:avLst/>
          </a:prstGeom>
        </p:spPr>
      </p:pic>
      <p:pic>
        <p:nvPicPr>
          <p:cNvPr id="7" name="Picture 6" descr="nk-N10-hap1000-pat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41" y="465161"/>
            <a:ext cx="4800600" cy="3200400"/>
          </a:xfrm>
          <a:prstGeom prst="rect">
            <a:avLst/>
          </a:prstGeom>
        </p:spPr>
      </p:pic>
      <p:pic>
        <p:nvPicPr>
          <p:cNvPr id="8" name="Picture 7" descr="nk-N20-hap1000-path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403" y="3661158"/>
            <a:ext cx="4800600" cy="3200400"/>
          </a:xfrm>
          <a:prstGeom prst="rect">
            <a:avLst/>
          </a:prstGeom>
        </p:spPr>
      </p:pic>
      <p:pic>
        <p:nvPicPr>
          <p:cNvPr id="9" name="Picture 8" descr="nk-N20-hap1000-boxplot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157" y="3672396"/>
            <a:ext cx="4800600" cy="3200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14BBEC5-7CF8-44E3-BA47-5E77FCE48875}"/>
              </a:ext>
            </a:extLst>
          </p:cNvPr>
          <p:cNvSpPr txBox="1"/>
          <p:nvPr/>
        </p:nvSpPr>
        <p:spPr>
          <a:xfrm>
            <a:off x="1494447" y="0"/>
            <a:ext cx="8498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Searches on NK landscapes: not deceptive enough (objective searches prevailed)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1584778" y="2858142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35/40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3085913" y="2858142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1</a:t>
            </a:r>
            <a:r>
              <a:rPr lang="en-US" sz="1600" dirty="0" smtClean="0">
                <a:solidFill>
                  <a:srgbClr val="FF0000"/>
                </a:solidFill>
              </a:rPr>
              <a:t>5/40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4524563" y="2858142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33/40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1557346" y="6044806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20/20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3058481" y="6044806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1</a:t>
            </a:r>
            <a:r>
              <a:rPr lang="en-US" sz="1600" dirty="0">
                <a:solidFill>
                  <a:srgbClr val="FF0000"/>
                </a:solidFill>
              </a:rPr>
              <a:t>3</a:t>
            </a:r>
            <a:r>
              <a:rPr lang="en-US" sz="1600" dirty="0" smtClean="0">
                <a:solidFill>
                  <a:srgbClr val="FF0000"/>
                </a:solidFill>
              </a:rPr>
              <a:t>/</a:t>
            </a:r>
            <a:r>
              <a:rPr lang="en-US" sz="1600" dirty="0">
                <a:solidFill>
                  <a:srgbClr val="FF0000"/>
                </a:solidFill>
              </a:rPr>
              <a:t>2</a:t>
            </a:r>
            <a:r>
              <a:rPr lang="en-US" sz="1600" dirty="0" smtClean="0">
                <a:solidFill>
                  <a:srgbClr val="FF0000"/>
                </a:solidFill>
              </a:rPr>
              <a:t>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4497131" y="6044806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16/20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922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D7CE7CD-9817-4CD2-B70E-06D691FD0C3B}"/>
              </a:ext>
            </a:extLst>
          </p:cNvPr>
          <p:cNvSpPr txBox="1"/>
          <p:nvPr/>
        </p:nvSpPr>
        <p:spPr>
          <a:xfrm>
            <a:off x="673029" y="5271403"/>
            <a:ext cx="51943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Folder: “</a:t>
            </a:r>
            <a:r>
              <a:rPr lang="en-US" dirty="0" err="1">
                <a:solidFill>
                  <a:schemeClr val="bg1"/>
                </a:solidFill>
              </a:rPr>
              <a:t>cov-db</a:t>
            </a:r>
            <a:r>
              <a:rPr lang="en-US" dirty="0">
                <a:solidFill>
                  <a:schemeClr val="bg1"/>
                </a:solidFill>
              </a:rPr>
              <a:t>/scripts/”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Scripts: </a:t>
            </a:r>
            <a:r>
              <a:rPr lang="en-US" dirty="0" err="1" smtClean="0">
                <a:solidFill>
                  <a:schemeClr val="bg1"/>
                </a:solidFill>
              </a:rPr>
              <a:t>nk_rmf_models</a:t>
            </a:r>
            <a:r>
              <a:rPr lang="en-US" dirty="0" err="1" smtClean="0">
                <a:solidFill>
                  <a:schemeClr val="bg1"/>
                </a:solidFill>
              </a:rPr>
              <a:t>.py</a:t>
            </a:r>
            <a:r>
              <a:rPr lang="en-US" dirty="0" smtClean="0">
                <a:solidFill>
                  <a:schemeClr val="bg1"/>
                </a:solidFill>
              </a:rPr>
              <a:t> –</a:t>
            </a:r>
            <a:r>
              <a:rPr lang="en-US" dirty="0" smtClean="0">
                <a:solidFill>
                  <a:schemeClr val="bg1"/>
                </a:solidFill>
              </a:rPr>
              <a:t>N 10</a:t>
            </a:r>
            <a:r>
              <a:rPr lang="en-US" dirty="0" smtClean="0">
                <a:solidFill>
                  <a:schemeClr val="bg1"/>
                </a:solidFill>
              </a:rPr>
              <a:t>  -model ‘</a:t>
            </a:r>
            <a:r>
              <a:rPr lang="en-US" dirty="0" err="1" smtClean="0">
                <a:solidFill>
                  <a:schemeClr val="bg1"/>
                </a:solidFill>
              </a:rPr>
              <a:t>rmf</a:t>
            </a:r>
            <a:r>
              <a:rPr lang="en-US" dirty="0" smtClean="0">
                <a:solidFill>
                  <a:schemeClr val="bg1"/>
                </a:solidFill>
              </a:rPr>
              <a:t>’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err="1" smtClean="0">
                <a:solidFill>
                  <a:schemeClr val="bg1"/>
                </a:solidFill>
              </a:rPr>
              <a:t>hap_num</a:t>
            </a:r>
            <a:r>
              <a:rPr lang="en-US" dirty="0" smtClean="0">
                <a:solidFill>
                  <a:schemeClr val="bg1"/>
                </a:solidFill>
              </a:rPr>
              <a:t> 950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888E0AF-1061-4AE2-AA5F-02E9BE049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19" y="2133503"/>
            <a:ext cx="5715798" cy="26478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EDE505E-67E2-47A1-8692-BBFFC7E8A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383" y="2133503"/>
            <a:ext cx="5715798" cy="26478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B702981-E47E-47F9-9F15-A5C978747F7E}"/>
              </a:ext>
            </a:extLst>
          </p:cNvPr>
          <p:cNvSpPr txBox="1"/>
          <p:nvPr/>
        </p:nvSpPr>
        <p:spPr>
          <a:xfrm>
            <a:off x="369705" y="84320"/>
            <a:ext cx="110410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Generate fitness landscapes of binary </a:t>
            </a:r>
            <a:r>
              <a:rPr lang="en-US" sz="2800" dirty="0" smtClean="0">
                <a:solidFill>
                  <a:schemeClr val="bg1"/>
                </a:solidFill>
              </a:rPr>
              <a:t>strings: Rough Mt Fuji (RMF) models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94483B9-23D3-42F2-9315-FB89C002A9C9}"/>
              </a:ext>
            </a:extLst>
          </p:cNvPr>
          <p:cNvSpPr txBox="1"/>
          <p:nvPr/>
        </p:nvSpPr>
        <p:spPr>
          <a:xfrm>
            <a:off x="685925" y="1483606"/>
            <a:ext cx="5103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RMF (N = 10, hap = 950/1024, </a:t>
            </a:r>
            <a:r>
              <a:rPr lang="en-US" dirty="0" err="1" smtClean="0">
                <a:solidFill>
                  <a:schemeClr val="bg1"/>
                </a:solidFill>
              </a:rPr>
              <a:t>Nmax</a:t>
            </a:r>
            <a:r>
              <a:rPr lang="en-US" dirty="0" smtClean="0">
                <a:solidFill>
                  <a:schemeClr val="bg1"/>
                </a:solidFill>
              </a:rPr>
              <a:t> = 98, r/s = 8.56)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791EC1DE-6017-4D11-948E-FE644A9E007B}"/>
              </a:ext>
            </a:extLst>
          </p:cNvPr>
          <p:cNvSpPr txBox="1"/>
          <p:nvPr/>
        </p:nvSpPr>
        <p:spPr>
          <a:xfrm>
            <a:off x="6131701" y="1441919"/>
            <a:ext cx="5177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RMF (N = 20, hap = 10K/1M, </a:t>
            </a:r>
            <a:r>
              <a:rPr lang="en-US" dirty="0" err="1" smtClean="0">
                <a:solidFill>
                  <a:schemeClr val="bg1"/>
                </a:solidFill>
              </a:rPr>
              <a:t>Nmax</a:t>
            </a:r>
            <a:r>
              <a:rPr lang="en-US" dirty="0" smtClean="0">
                <a:solidFill>
                  <a:schemeClr val="bg1"/>
                </a:solidFill>
              </a:rPr>
              <a:t> = 49K , r/s = 9.99 )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AD3436BC-C85D-4364-BF2A-E2DFABBF2D4D}"/>
              </a:ext>
            </a:extLst>
          </p:cNvPr>
          <p:cNvSpPr txBox="1"/>
          <p:nvPr/>
        </p:nvSpPr>
        <p:spPr>
          <a:xfrm>
            <a:off x="5340778" y="3295493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Fitness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D7CE7CD-9817-4CD2-B70E-06D691FD0C3B}"/>
              </a:ext>
            </a:extLst>
          </p:cNvPr>
          <p:cNvSpPr txBox="1"/>
          <p:nvPr/>
        </p:nvSpPr>
        <p:spPr>
          <a:xfrm>
            <a:off x="6169055" y="5301034"/>
            <a:ext cx="56038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Folder: “</a:t>
            </a:r>
            <a:r>
              <a:rPr lang="en-US" dirty="0" err="1">
                <a:solidFill>
                  <a:schemeClr val="bg1"/>
                </a:solidFill>
              </a:rPr>
              <a:t>cov-db</a:t>
            </a:r>
            <a:r>
              <a:rPr lang="en-US" dirty="0">
                <a:solidFill>
                  <a:schemeClr val="bg1"/>
                </a:solidFill>
              </a:rPr>
              <a:t>/scripts/”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Scripts: </a:t>
            </a:r>
            <a:r>
              <a:rPr lang="en-US" dirty="0" err="1" smtClean="0">
                <a:solidFill>
                  <a:schemeClr val="bg1"/>
                </a:solidFill>
              </a:rPr>
              <a:t>nk_rmf_models.py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N 20</a:t>
            </a:r>
            <a:r>
              <a:rPr lang="en-US" dirty="0" smtClean="0">
                <a:solidFill>
                  <a:schemeClr val="bg1"/>
                </a:solidFill>
              </a:rPr>
              <a:t>  -model ‘</a:t>
            </a:r>
            <a:r>
              <a:rPr lang="en-US" dirty="0" err="1" smtClean="0">
                <a:solidFill>
                  <a:schemeClr val="bg1"/>
                </a:solidFill>
              </a:rPr>
              <a:t>rmf</a:t>
            </a:r>
            <a:r>
              <a:rPr lang="en-US" dirty="0" smtClean="0">
                <a:solidFill>
                  <a:schemeClr val="bg1"/>
                </a:solidFill>
              </a:rPr>
              <a:t>’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err="1" smtClean="0">
                <a:solidFill>
                  <a:schemeClr val="bg1"/>
                </a:solidFill>
              </a:rPr>
              <a:t>hap_num</a:t>
            </a:r>
            <a:r>
              <a:rPr lang="en-US" dirty="0" smtClean="0">
                <a:solidFill>
                  <a:schemeClr val="bg1"/>
                </a:solidFill>
              </a:rPr>
              <a:t> 10000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832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917" y="465162"/>
            <a:ext cx="4800600" cy="3200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41" y="465161"/>
            <a:ext cx="4800600" cy="3200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403" y="3661158"/>
            <a:ext cx="4800600" cy="3200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157" y="3672396"/>
            <a:ext cx="4800600" cy="3200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14BBEC5-7CF8-44E3-BA47-5E77FCE48875}"/>
              </a:ext>
            </a:extLst>
          </p:cNvPr>
          <p:cNvSpPr txBox="1"/>
          <p:nvPr/>
        </p:nvSpPr>
        <p:spPr>
          <a:xfrm>
            <a:off x="1494447" y="0"/>
            <a:ext cx="62591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Searches on RMF landscapes: highly deceptive when N=20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1584778" y="2858142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20/20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3085913" y="2858142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13/20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4524563" y="2858142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20/</a:t>
            </a:r>
            <a:r>
              <a:rPr lang="en-US" sz="1600" dirty="0">
                <a:solidFill>
                  <a:srgbClr val="FF0000"/>
                </a:solidFill>
              </a:rPr>
              <a:t>2</a:t>
            </a:r>
            <a:r>
              <a:rPr lang="en-US" sz="1600" dirty="0" smtClean="0">
                <a:solidFill>
                  <a:srgbClr val="FF0000"/>
                </a:solidFill>
              </a:rPr>
              <a:t>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1546107" y="6011092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10/20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3047242" y="6011092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1</a:t>
            </a:r>
            <a:r>
              <a:rPr lang="en-US" sz="1600" dirty="0">
                <a:solidFill>
                  <a:srgbClr val="FF0000"/>
                </a:solidFill>
              </a:rPr>
              <a:t>7</a:t>
            </a:r>
            <a:r>
              <a:rPr lang="en-US" sz="1600" dirty="0" smtClean="0">
                <a:solidFill>
                  <a:srgbClr val="FF0000"/>
                </a:solidFill>
              </a:rPr>
              <a:t>/</a:t>
            </a:r>
            <a:r>
              <a:rPr lang="en-US" sz="1600" dirty="0">
                <a:solidFill>
                  <a:srgbClr val="FF0000"/>
                </a:solidFill>
              </a:rPr>
              <a:t>2</a:t>
            </a:r>
            <a:r>
              <a:rPr lang="en-US" sz="1600" dirty="0" smtClean="0">
                <a:solidFill>
                  <a:srgbClr val="FF0000"/>
                </a:solidFill>
              </a:rPr>
              <a:t>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4485892" y="6011092"/>
            <a:ext cx="1337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16/</a:t>
            </a:r>
            <a:r>
              <a:rPr lang="en-US" sz="1600" dirty="0">
                <a:solidFill>
                  <a:srgbClr val="FF0000"/>
                </a:solidFill>
              </a:rPr>
              <a:t>2</a:t>
            </a:r>
            <a:r>
              <a:rPr lang="en-US" sz="1600" dirty="0" smtClean="0">
                <a:solidFill>
                  <a:srgbClr val="FF0000"/>
                </a:solidFill>
              </a:rPr>
              <a:t>0</a:t>
            </a:r>
            <a:r>
              <a:rPr lang="en-US" sz="1600" dirty="0" smtClean="0">
                <a:solidFill>
                  <a:srgbClr val="FF0000"/>
                </a:solidFill>
              </a:rPr>
              <a:t> peaked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077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B702981-E47E-47F9-9F15-A5C978747F7E}"/>
              </a:ext>
            </a:extLst>
          </p:cNvPr>
          <p:cNvSpPr txBox="1"/>
          <p:nvPr/>
        </p:nvSpPr>
        <p:spPr>
          <a:xfrm>
            <a:off x="291173" y="281107"/>
            <a:ext cx="11608887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u="sng" dirty="0">
                <a:solidFill>
                  <a:schemeClr val="bg1"/>
                </a:solidFill>
              </a:rPr>
              <a:t>Project outline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Part 1. Model &amp; tool development using simulated landscapes</a:t>
            </a:r>
          </a:p>
          <a:p>
            <a:pPr marL="1028700" lvl="1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Generate </a:t>
            </a:r>
            <a:r>
              <a:rPr lang="en-US" sz="28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landscapes (monotoni</a:t>
            </a:r>
            <a:r>
              <a:rPr lang="en-US" sz="28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c, random, NK &amp; RMF</a:t>
            </a:r>
            <a:r>
              <a:rPr lang="en-US" sz="28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)</a:t>
            </a:r>
            <a:endParaRPr lang="en-US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marL="1028700" lvl="1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Implement &amp; validate objective, novelty, and mixed search algorithms</a:t>
            </a:r>
          </a:p>
          <a:p>
            <a:pPr marL="1028700" lvl="1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Develop pipeline, visualization, and statistics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Part 2. Applications to Flu, HIV, and/or CoV-2 evolution</a:t>
            </a:r>
          </a:p>
          <a:p>
            <a:pPr marL="1028700" lvl="1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Generate fitness landscapes based on haplotype frequencies or use published CoV-2 landscape</a:t>
            </a:r>
          </a:p>
          <a:p>
            <a:pPr marL="1028700" lvl="1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Can we replicate the evolution of alpha, delta, and omicron variants, including emergence periodicity?</a:t>
            </a:r>
          </a:p>
          <a:p>
            <a:pPr marL="1028700" lvl="1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Predict the emergence of future pandemic variants</a:t>
            </a:r>
          </a:p>
        </p:txBody>
      </p:sp>
    </p:spTree>
    <p:extLst>
      <p:ext uri="{BB962C8B-B14F-4D97-AF65-F5344CB8AC3E}">
        <p14:creationId xmlns:p14="http://schemas.microsoft.com/office/powerpoint/2010/main" val="2103445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D7CE7CD-9817-4CD2-B70E-06D691FD0C3B}"/>
              </a:ext>
            </a:extLst>
          </p:cNvPr>
          <p:cNvSpPr txBox="1"/>
          <p:nvPr/>
        </p:nvSpPr>
        <p:spPr>
          <a:xfrm>
            <a:off x="1001111" y="5483069"/>
            <a:ext cx="44732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Folder: “</a:t>
            </a:r>
            <a:r>
              <a:rPr lang="en-US" dirty="0" err="1">
                <a:solidFill>
                  <a:schemeClr val="bg1"/>
                </a:solidFill>
              </a:rPr>
              <a:t>cov-db</a:t>
            </a:r>
            <a:r>
              <a:rPr lang="en-US" dirty="0">
                <a:solidFill>
                  <a:schemeClr val="bg1"/>
                </a:solidFill>
              </a:rPr>
              <a:t>/scripts/”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Scripts: “gen-fit-landscape.py –m {2,4} 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“binary-project-2D.py –land” (</a:t>
            </a:r>
            <a:r>
              <a:rPr lang="en-US" dirty="0" err="1">
                <a:solidFill>
                  <a:schemeClr val="bg1"/>
                </a:solidFill>
              </a:rPr>
              <a:t>SciKit</a:t>
            </a:r>
            <a:r>
              <a:rPr lang="en-US" dirty="0">
                <a:solidFill>
                  <a:schemeClr val="bg1"/>
                </a:solidFill>
              </a:rPr>
              <a:t>-Learn)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“plot-</a:t>
            </a:r>
            <a:r>
              <a:rPr lang="en-US" dirty="0" err="1">
                <a:solidFill>
                  <a:schemeClr val="bg1"/>
                </a:solidFill>
              </a:rPr>
              <a:t>search.R</a:t>
            </a:r>
            <a:r>
              <a:rPr lang="en-US" dirty="0">
                <a:solidFill>
                  <a:schemeClr val="bg1"/>
                </a:solidFill>
              </a:rPr>
              <a:t>” (</a:t>
            </a:r>
            <a:r>
              <a:rPr lang="en-US" dirty="0" err="1">
                <a:solidFill>
                  <a:schemeClr val="bg1"/>
                </a:solidFill>
              </a:rPr>
              <a:t>plotly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888E0AF-1061-4AE2-AA5F-02E9BE049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819" y="1593086"/>
            <a:ext cx="5715798" cy="37286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EDE505E-67E2-47A1-8692-BBFFC7E8A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383" y="1593086"/>
            <a:ext cx="5715798" cy="37286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B702981-E47E-47F9-9F15-A5C978747F7E}"/>
              </a:ext>
            </a:extLst>
          </p:cNvPr>
          <p:cNvSpPr txBox="1"/>
          <p:nvPr/>
        </p:nvSpPr>
        <p:spPr>
          <a:xfrm>
            <a:off x="369705" y="84320"/>
            <a:ext cx="932582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Generate fitness landscapes of binary strings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Haplotype length = 50 bits; Num of haplotype = 500; Fitness ~ Normal (0,1); 2D Projection: PCA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94483B9-23D3-42F2-9315-FB89C002A9C9}"/>
              </a:ext>
            </a:extLst>
          </p:cNvPr>
          <p:cNvSpPr txBox="1"/>
          <p:nvPr/>
        </p:nvSpPr>
        <p:spPr>
          <a:xfrm>
            <a:off x="1283240" y="1013710"/>
            <a:ext cx="3908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Monotonic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fitness increases with the number of 0’s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791EC1DE-6017-4D11-948E-FE644A9E007B}"/>
              </a:ext>
            </a:extLst>
          </p:cNvPr>
          <p:cNvSpPr txBox="1"/>
          <p:nvPr/>
        </p:nvSpPr>
        <p:spPr>
          <a:xfrm>
            <a:off x="6789606" y="972023"/>
            <a:ext cx="3861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fitness randomly assigned to haplotype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AD3436BC-C85D-4364-BF2A-E2DFABBF2D4D}"/>
              </a:ext>
            </a:extLst>
          </p:cNvPr>
          <p:cNvSpPr txBox="1"/>
          <p:nvPr/>
        </p:nvSpPr>
        <p:spPr>
          <a:xfrm>
            <a:off x="5340778" y="3295493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Fitness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4BDB8053-1655-4001-9D93-77C5D5E13992}"/>
              </a:ext>
            </a:extLst>
          </p:cNvPr>
          <p:cNvSpPr txBox="1"/>
          <p:nvPr/>
        </p:nvSpPr>
        <p:spPr>
          <a:xfrm>
            <a:off x="6189087" y="5453265"/>
            <a:ext cx="52026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Other (more standard) landscapes to try: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Rough Mt Fuji (RMF): similar to “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monotomic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” 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Polynomial (with 2-way and 3-way interactions)</a:t>
            </a:r>
          </a:p>
        </p:txBody>
      </p:sp>
    </p:spTree>
    <p:extLst>
      <p:ext uri="{BB962C8B-B14F-4D97-AF65-F5344CB8AC3E}">
        <p14:creationId xmlns:p14="http://schemas.microsoft.com/office/powerpoint/2010/main" val="1929937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D7CE7CD-9817-4CD2-B70E-06D691FD0C3B}"/>
              </a:ext>
            </a:extLst>
          </p:cNvPr>
          <p:cNvSpPr txBox="1"/>
          <p:nvPr/>
        </p:nvSpPr>
        <p:spPr>
          <a:xfrm>
            <a:off x="3574756" y="6156843"/>
            <a:ext cx="4781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Folder: “</a:t>
            </a:r>
            <a:r>
              <a:rPr lang="en-US" dirty="0" err="1">
                <a:solidFill>
                  <a:schemeClr val="bg1"/>
                </a:solidFill>
              </a:rPr>
              <a:t>cov-db</a:t>
            </a:r>
            <a:r>
              <a:rPr lang="en-US" dirty="0">
                <a:solidFill>
                  <a:schemeClr val="bg1"/>
                </a:solidFill>
              </a:rPr>
              <a:t>/scripts/”; Scripts: “plot-</a:t>
            </a:r>
            <a:r>
              <a:rPr lang="en-US" dirty="0" err="1">
                <a:solidFill>
                  <a:schemeClr val="bg1"/>
                </a:solidFill>
              </a:rPr>
              <a:t>search.R</a:t>
            </a:r>
            <a:r>
              <a:rPr lang="en-US" dirty="0">
                <a:solidFill>
                  <a:schemeClr val="bg1"/>
                </a:solidFill>
              </a:rPr>
              <a:t>”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14BC12F5-D504-4102-9821-EED96AC0EE64}"/>
              </a:ext>
            </a:extLst>
          </p:cNvPr>
          <p:cNvGrpSpPr/>
          <p:nvPr/>
        </p:nvGrpSpPr>
        <p:grpSpPr>
          <a:xfrm>
            <a:off x="450712" y="1163506"/>
            <a:ext cx="11430600" cy="4763166"/>
            <a:chOff x="380815" y="937654"/>
            <a:chExt cx="11430600" cy="4763166"/>
          </a:xfrm>
        </p:grpSpPr>
        <p:pic>
          <p:nvPicPr>
            <p:cNvPr id="3" name="Picture 2" descr="Chart&#10;&#10;Description automatically generated">
              <a:extLst>
                <a:ext uri="{FF2B5EF4-FFF2-40B4-BE49-F238E27FC236}">
                  <a16:creationId xmlns:a16="http://schemas.microsoft.com/office/drawing/2014/main" xmlns="" id="{C888E0AF-1061-4AE2-AA5F-02E9BE049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0815" y="937655"/>
              <a:ext cx="5715798" cy="476316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2EDE505E-67E2-47A1-8692-BBFFC7E8A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95617" y="937654"/>
              <a:ext cx="5715798" cy="4763165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B702981-E47E-47F9-9F15-A5C978747F7E}"/>
              </a:ext>
            </a:extLst>
          </p:cNvPr>
          <p:cNvSpPr txBox="1"/>
          <p:nvPr/>
        </p:nvSpPr>
        <p:spPr>
          <a:xfrm>
            <a:off x="151015" y="42754"/>
            <a:ext cx="113095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chemeClr val="bg1"/>
                </a:solidFill>
              </a:rPr>
              <a:t>Objective Search: </a:t>
            </a:r>
            <a:r>
              <a:rPr lang="en-US" sz="2400" dirty="0">
                <a:solidFill>
                  <a:schemeClr val="bg1"/>
                </a:solidFill>
              </a:rPr>
              <a:t>Populations often get stuck in local peaks in highly rugged landscapes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H000 is the fitness peak; IDs ranked by fitness; 2D projection by PCA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Search algorithm: mutation rate = 1 per genome per generation; pick top 10 elites on the landscape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B3CDB43A-4BE4-4C88-BA9A-05CC8313A732}"/>
              </a:ext>
            </a:extLst>
          </p:cNvPr>
          <p:cNvSpPr txBox="1"/>
          <p:nvPr/>
        </p:nvSpPr>
        <p:spPr>
          <a:xfrm>
            <a:off x="2380151" y="2908542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(11)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0C15719-BF91-4A74-B594-05676D63D141}"/>
              </a:ext>
            </a:extLst>
          </p:cNvPr>
          <p:cNvSpPr txBox="1"/>
          <p:nvPr/>
        </p:nvSpPr>
        <p:spPr>
          <a:xfrm>
            <a:off x="7998143" y="304040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(6)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B1175C8A-6191-4BA0-96F2-6E5197159EE5}"/>
              </a:ext>
            </a:extLst>
          </p:cNvPr>
          <p:cNvSpPr txBox="1"/>
          <p:nvPr/>
        </p:nvSpPr>
        <p:spPr>
          <a:xfrm>
            <a:off x="1447153" y="2510421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(4)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7D34119C-04D5-4007-9187-3BCD18A058DC}"/>
              </a:ext>
            </a:extLst>
          </p:cNvPr>
          <p:cNvSpPr txBox="1"/>
          <p:nvPr/>
        </p:nvSpPr>
        <p:spPr>
          <a:xfrm>
            <a:off x="1815885" y="3360422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(2)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2795F2E2-2990-4DC6-8829-605FE51193D6}"/>
              </a:ext>
            </a:extLst>
          </p:cNvPr>
          <p:cNvSpPr txBox="1"/>
          <p:nvPr/>
        </p:nvSpPr>
        <p:spPr>
          <a:xfrm>
            <a:off x="3168272" y="360667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(3)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6C433AE6-C010-405D-97EE-B7FA34B9BD10}"/>
              </a:ext>
            </a:extLst>
          </p:cNvPr>
          <p:cNvSpPr txBox="1"/>
          <p:nvPr/>
        </p:nvSpPr>
        <p:spPr>
          <a:xfrm>
            <a:off x="2817349" y="4232941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(1)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D2A745BD-B85A-44D0-9AAB-1E0DDF2D1B3C}"/>
              </a:ext>
            </a:extLst>
          </p:cNvPr>
          <p:cNvSpPr txBox="1"/>
          <p:nvPr/>
        </p:nvSpPr>
        <p:spPr>
          <a:xfrm>
            <a:off x="7245471" y="2848761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(7)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FD46CFED-9CFC-4AEB-A203-564DA63B0C2B}"/>
              </a:ext>
            </a:extLst>
          </p:cNvPr>
          <p:cNvSpPr txBox="1"/>
          <p:nvPr/>
        </p:nvSpPr>
        <p:spPr>
          <a:xfrm>
            <a:off x="7555393" y="3448265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(3)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002AA8F-3584-4C54-BEF4-200E4B95F432}"/>
              </a:ext>
            </a:extLst>
          </p:cNvPr>
          <p:cNvSpPr txBox="1"/>
          <p:nvPr/>
        </p:nvSpPr>
        <p:spPr>
          <a:xfrm>
            <a:off x="8841243" y="3863609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(2)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09368810-57E2-4E3E-9BE0-6CC89DA45A73}"/>
              </a:ext>
            </a:extLst>
          </p:cNvPr>
          <p:cNvSpPr txBox="1"/>
          <p:nvPr/>
        </p:nvSpPr>
        <p:spPr>
          <a:xfrm>
            <a:off x="7913058" y="2334275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(1)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9BB28B96-368A-4591-9295-7D619CC72DD2}"/>
              </a:ext>
            </a:extLst>
          </p:cNvPr>
          <p:cNvSpPr txBox="1"/>
          <p:nvPr/>
        </p:nvSpPr>
        <p:spPr>
          <a:xfrm>
            <a:off x="9283993" y="444398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2636778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7B7E076-3925-4961-BFF8-49EEE1B8F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1" y="609600"/>
            <a:ext cx="11277598" cy="5638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D7CE7CD-9817-4CD2-B70E-06D691FD0C3B}"/>
              </a:ext>
            </a:extLst>
          </p:cNvPr>
          <p:cNvSpPr txBox="1"/>
          <p:nvPr/>
        </p:nvSpPr>
        <p:spPr>
          <a:xfrm>
            <a:off x="3513626" y="6368320"/>
            <a:ext cx="5710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Folder: “</a:t>
            </a:r>
            <a:r>
              <a:rPr lang="en-US" dirty="0" err="1">
                <a:solidFill>
                  <a:schemeClr val="bg1"/>
                </a:solidFill>
              </a:rPr>
              <a:t>cov-db</a:t>
            </a:r>
            <a:r>
              <a:rPr lang="en-US" dirty="0">
                <a:solidFill>
                  <a:schemeClr val="bg1"/>
                </a:solidFill>
              </a:rPr>
              <a:t>/scripts/”; Scripts: “binary-search.py –</a:t>
            </a:r>
            <a:r>
              <a:rPr lang="en-US" dirty="0" err="1">
                <a:solidFill>
                  <a:schemeClr val="bg1"/>
                </a:solidFill>
              </a:rPr>
              <a:t>alg</a:t>
            </a:r>
            <a:r>
              <a:rPr lang="en-US" dirty="0">
                <a:solidFill>
                  <a:schemeClr val="bg1"/>
                </a:solidFill>
              </a:rPr>
              <a:t> 1”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3933825" y="5054489"/>
            <a:ext cx="1706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N=11 peaked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N=9 failed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E0C099E3-42E4-43A0-A29F-01F709637700}"/>
              </a:ext>
            </a:extLst>
          </p:cNvPr>
          <p:cNvSpPr txBox="1"/>
          <p:nvPr/>
        </p:nvSpPr>
        <p:spPr>
          <a:xfrm>
            <a:off x="9256866" y="5054489"/>
            <a:ext cx="15894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N=6 peaked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N=14 failed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3AD6CF5-159C-4104-A54B-5B1A39160D69}"/>
              </a:ext>
            </a:extLst>
          </p:cNvPr>
          <p:cNvSpPr txBox="1"/>
          <p:nvPr/>
        </p:nvSpPr>
        <p:spPr>
          <a:xfrm>
            <a:off x="457201" y="149530"/>
            <a:ext cx="6065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Objective search path: population never travels downhill</a:t>
            </a:r>
          </a:p>
        </p:txBody>
      </p:sp>
    </p:spTree>
    <p:extLst>
      <p:ext uri="{BB962C8B-B14F-4D97-AF65-F5344CB8AC3E}">
        <p14:creationId xmlns:p14="http://schemas.microsoft.com/office/powerpoint/2010/main" val="2368377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7B7E076-3925-4961-BFF8-49EEE1B8F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1" y="609600"/>
            <a:ext cx="11277598" cy="56387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D7CE7CD-9817-4CD2-B70E-06D691FD0C3B}"/>
              </a:ext>
            </a:extLst>
          </p:cNvPr>
          <p:cNvSpPr txBox="1"/>
          <p:nvPr/>
        </p:nvSpPr>
        <p:spPr>
          <a:xfrm>
            <a:off x="3513626" y="6368320"/>
            <a:ext cx="5710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Folder: “</a:t>
            </a:r>
            <a:r>
              <a:rPr lang="en-US" dirty="0" err="1">
                <a:solidFill>
                  <a:schemeClr val="bg1"/>
                </a:solidFill>
              </a:rPr>
              <a:t>cov-db</a:t>
            </a:r>
            <a:r>
              <a:rPr lang="en-US" dirty="0">
                <a:solidFill>
                  <a:schemeClr val="bg1"/>
                </a:solidFill>
              </a:rPr>
              <a:t>/scripts/”; Scripts: “binary-search.py –</a:t>
            </a:r>
            <a:r>
              <a:rPr lang="en-US" dirty="0" err="1">
                <a:solidFill>
                  <a:schemeClr val="bg1"/>
                </a:solidFill>
              </a:rPr>
              <a:t>alg</a:t>
            </a:r>
            <a:r>
              <a:rPr lang="en-US" dirty="0">
                <a:solidFill>
                  <a:schemeClr val="bg1"/>
                </a:solidFill>
              </a:rPr>
              <a:t> 2”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3933825" y="5054489"/>
            <a:ext cx="15894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N=4 peaked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N=16 failed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E0C099E3-42E4-43A0-A29F-01F709637700}"/>
              </a:ext>
            </a:extLst>
          </p:cNvPr>
          <p:cNvSpPr txBox="1"/>
          <p:nvPr/>
        </p:nvSpPr>
        <p:spPr>
          <a:xfrm>
            <a:off x="9256866" y="5054489"/>
            <a:ext cx="15894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N=9 peaked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N=11 failed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38EDD244-1BCD-4057-B5A4-36729933D9CA}"/>
              </a:ext>
            </a:extLst>
          </p:cNvPr>
          <p:cNvSpPr txBox="1"/>
          <p:nvPr/>
        </p:nvSpPr>
        <p:spPr>
          <a:xfrm>
            <a:off x="457201" y="149530"/>
            <a:ext cx="8404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Novelty search path: population makes complex moves including downhill trips</a:t>
            </a:r>
          </a:p>
        </p:txBody>
      </p:sp>
    </p:spTree>
    <p:extLst>
      <p:ext uri="{BB962C8B-B14F-4D97-AF65-F5344CB8AC3E}">
        <p14:creationId xmlns:p14="http://schemas.microsoft.com/office/powerpoint/2010/main" val="411611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7B7E076-3925-4961-BFF8-49EEE1B8F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2" y="609600"/>
            <a:ext cx="11277596" cy="56387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D7CE7CD-9817-4CD2-B70E-06D691FD0C3B}"/>
              </a:ext>
            </a:extLst>
          </p:cNvPr>
          <p:cNvSpPr txBox="1"/>
          <p:nvPr/>
        </p:nvSpPr>
        <p:spPr>
          <a:xfrm>
            <a:off x="3513626" y="6368320"/>
            <a:ext cx="5710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Folder: “</a:t>
            </a:r>
            <a:r>
              <a:rPr lang="en-US" dirty="0" err="1">
                <a:solidFill>
                  <a:schemeClr val="bg1"/>
                </a:solidFill>
              </a:rPr>
              <a:t>cov-db</a:t>
            </a:r>
            <a:r>
              <a:rPr lang="en-US" dirty="0">
                <a:solidFill>
                  <a:schemeClr val="bg1"/>
                </a:solidFill>
              </a:rPr>
              <a:t>/scripts/”; Scripts: “binary-search.py –</a:t>
            </a:r>
            <a:r>
              <a:rPr lang="en-US" dirty="0" err="1">
                <a:solidFill>
                  <a:schemeClr val="bg1"/>
                </a:solidFill>
              </a:rPr>
              <a:t>alg</a:t>
            </a:r>
            <a:r>
              <a:rPr lang="en-US" dirty="0">
                <a:solidFill>
                  <a:schemeClr val="bg1"/>
                </a:solidFill>
              </a:rPr>
              <a:t> 3”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FD77496-797E-4912-AC4F-0B707DC9D416}"/>
              </a:ext>
            </a:extLst>
          </p:cNvPr>
          <p:cNvSpPr txBox="1"/>
          <p:nvPr/>
        </p:nvSpPr>
        <p:spPr>
          <a:xfrm>
            <a:off x="3933825" y="5054489"/>
            <a:ext cx="15894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N=9 peaked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N=11 failed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E0C099E3-42E4-43A0-A29F-01F709637700}"/>
              </a:ext>
            </a:extLst>
          </p:cNvPr>
          <p:cNvSpPr txBox="1"/>
          <p:nvPr/>
        </p:nvSpPr>
        <p:spPr>
          <a:xfrm>
            <a:off x="9256866" y="5054489"/>
            <a:ext cx="15894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N=9 peaked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N=11 failed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14BBEC5-7CF8-44E3-BA47-5E77FCE48875}"/>
              </a:ext>
            </a:extLst>
          </p:cNvPr>
          <p:cNvSpPr txBox="1"/>
          <p:nvPr/>
        </p:nvSpPr>
        <p:spPr>
          <a:xfrm>
            <a:off x="325543" y="149530"/>
            <a:ext cx="115401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Combo search path: population makes complex moves including downhill trips (with significant fitness drops)</a:t>
            </a:r>
          </a:p>
        </p:txBody>
      </p:sp>
    </p:spTree>
    <p:extLst>
      <p:ext uri="{BB962C8B-B14F-4D97-AF65-F5344CB8AC3E}">
        <p14:creationId xmlns:p14="http://schemas.microsoft.com/office/powerpoint/2010/main" val="249699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7B7E076-3925-4961-BFF8-49EEE1B8F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2" y="609600"/>
            <a:ext cx="11277596" cy="56387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D7CE7CD-9817-4CD2-B70E-06D691FD0C3B}"/>
              </a:ext>
            </a:extLst>
          </p:cNvPr>
          <p:cNvSpPr txBox="1"/>
          <p:nvPr/>
        </p:nvSpPr>
        <p:spPr>
          <a:xfrm>
            <a:off x="3513626" y="6368320"/>
            <a:ext cx="6204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Folder: “</a:t>
            </a:r>
            <a:r>
              <a:rPr lang="en-US" dirty="0" err="1">
                <a:solidFill>
                  <a:schemeClr val="bg1"/>
                </a:solidFill>
              </a:rPr>
              <a:t>cov-db</a:t>
            </a:r>
            <a:r>
              <a:rPr lang="en-US" dirty="0">
                <a:solidFill>
                  <a:schemeClr val="bg1"/>
                </a:solidFill>
              </a:rPr>
              <a:t>/scripts/”; Scripts: “binary-search.py –</a:t>
            </a:r>
            <a:r>
              <a:rPr lang="en-US" dirty="0" err="1">
                <a:solidFill>
                  <a:schemeClr val="bg1"/>
                </a:solidFill>
              </a:rPr>
              <a:t>alg</a:t>
            </a:r>
            <a:r>
              <a:rPr lang="en-US" dirty="0">
                <a:solidFill>
                  <a:schemeClr val="bg1"/>
                </a:solidFill>
              </a:rPr>
              <a:t> {1,2,3}”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008947C-EC1A-44B8-82D4-1F4490BB8D87}"/>
              </a:ext>
            </a:extLst>
          </p:cNvPr>
          <p:cNvSpPr txBox="1"/>
          <p:nvPr/>
        </p:nvSpPr>
        <p:spPr>
          <a:xfrm>
            <a:off x="2711072" y="926818"/>
            <a:ext cx="1073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9BEF0EF-9904-4D1C-96FD-450AB9B4E666}"/>
              </a:ext>
            </a:extLst>
          </p:cNvPr>
          <p:cNvSpPr txBox="1"/>
          <p:nvPr/>
        </p:nvSpPr>
        <p:spPr>
          <a:xfrm>
            <a:off x="6282947" y="926818"/>
            <a:ext cx="90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Novelty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0711A26-EBFA-42DD-AFCD-779ACA33F0F9}"/>
              </a:ext>
            </a:extLst>
          </p:cNvPr>
          <p:cNvSpPr txBox="1"/>
          <p:nvPr/>
        </p:nvSpPr>
        <p:spPr>
          <a:xfrm>
            <a:off x="9736494" y="926818"/>
            <a:ext cx="76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Mixed</a:t>
            </a:r>
          </a:p>
        </p:txBody>
      </p:sp>
    </p:spTree>
    <p:extLst>
      <p:ext uri="{BB962C8B-B14F-4D97-AF65-F5344CB8AC3E}">
        <p14:creationId xmlns:p14="http://schemas.microsoft.com/office/powerpoint/2010/main" val="3501320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D7CE7CD-9817-4CD2-B70E-06D691FD0C3B}"/>
              </a:ext>
            </a:extLst>
          </p:cNvPr>
          <p:cNvSpPr txBox="1"/>
          <p:nvPr/>
        </p:nvSpPr>
        <p:spPr>
          <a:xfrm>
            <a:off x="990529" y="5588903"/>
            <a:ext cx="4953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Folder: “</a:t>
            </a:r>
            <a:r>
              <a:rPr lang="en-US" dirty="0" err="1">
                <a:solidFill>
                  <a:schemeClr val="bg1"/>
                </a:solidFill>
              </a:rPr>
              <a:t>cov-db</a:t>
            </a:r>
            <a:r>
              <a:rPr lang="en-US" dirty="0">
                <a:solidFill>
                  <a:schemeClr val="bg1"/>
                </a:solidFill>
              </a:rPr>
              <a:t>/scripts/”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Scripts: </a:t>
            </a:r>
            <a:r>
              <a:rPr lang="en-US" dirty="0" err="1" smtClean="0">
                <a:solidFill>
                  <a:schemeClr val="bg1"/>
                </a:solidFill>
              </a:rPr>
              <a:t>nk_rmf_models.py</a:t>
            </a:r>
            <a:r>
              <a:rPr lang="en-US" dirty="0" smtClean="0">
                <a:solidFill>
                  <a:schemeClr val="bg1"/>
                </a:solidFill>
              </a:rPr>
              <a:t> –</a:t>
            </a:r>
            <a:r>
              <a:rPr lang="en-US" dirty="0" smtClean="0">
                <a:solidFill>
                  <a:schemeClr val="bg1"/>
                </a:solidFill>
              </a:rPr>
              <a:t>N 10</a:t>
            </a:r>
            <a:r>
              <a:rPr lang="en-US" dirty="0" smtClean="0">
                <a:solidFill>
                  <a:schemeClr val="bg1"/>
                </a:solidFill>
              </a:rPr>
              <a:t>  -model ‘NK’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err="1" smtClean="0">
                <a:solidFill>
                  <a:schemeClr val="bg1"/>
                </a:solidFill>
              </a:rPr>
              <a:t>hap_num</a:t>
            </a:r>
            <a:r>
              <a:rPr lang="en-US" dirty="0" smtClean="0">
                <a:solidFill>
                  <a:schemeClr val="bg1"/>
                </a:solidFill>
              </a:rPr>
              <a:t> 950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888E0AF-1061-4AE2-AA5F-02E9BE049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19" y="2133503"/>
            <a:ext cx="5715798" cy="26478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EDE505E-67E2-47A1-8692-BBFFC7E8A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383" y="2133503"/>
            <a:ext cx="5715798" cy="26478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B702981-E47E-47F9-9F15-A5C978747F7E}"/>
              </a:ext>
            </a:extLst>
          </p:cNvPr>
          <p:cNvSpPr txBox="1"/>
          <p:nvPr/>
        </p:nvSpPr>
        <p:spPr>
          <a:xfrm>
            <a:off x="369705" y="84320"/>
            <a:ext cx="84512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Generate fitness landscapes of binary </a:t>
            </a:r>
            <a:r>
              <a:rPr lang="en-US" sz="2800" dirty="0" smtClean="0">
                <a:solidFill>
                  <a:schemeClr val="bg1"/>
                </a:solidFill>
              </a:rPr>
              <a:t>strings: NK models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94483B9-23D3-42F2-9315-FB89C002A9C9}"/>
              </a:ext>
            </a:extLst>
          </p:cNvPr>
          <p:cNvSpPr txBox="1"/>
          <p:nvPr/>
        </p:nvSpPr>
        <p:spPr>
          <a:xfrm>
            <a:off x="743352" y="1444132"/>
            <a:ext cx="498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NK (N = 10, hap = 950/1024, </a:t>
            </a:r>
            <a:r>
              <a:rPr lang="en-US" dirty="0" err="1" smtClean="0">
                <a:solidFill>
                  <a:schemeClr val="bg1"/>
                </a:solidFill>
              </a:rPr>
              <a:t>Nmax</a:t>
            </a:r>
            <a:r>
              <a:rPr lang="en-US" dirty="0" smtClean="0">
                <a:solidFill>
                  <a:schemeClr val="bg1"/>
                </a:solidFill>
              </a:rPr>
              <a:t> = 4, , r/s = 2.71 )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791EC1DE-6017-4D11-948E-FE644A9E007B}"/>
              </a:ext>
            </a:extLst>
          </p:cNvPr>
          <p:cNvSpPr txBox="1"/>
          <p:nvPr/>
        </p:nvSpPr>
        <p:spPr>
          <a:xfrm>
            <a:off x="6271576" y="1402445"/>
            <a:ext cx="489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NK (N = 20, hap = 10K/1M, </a:t>
            </a:r>
            <a:r>
              <a:rPr lang="en-US" dirty="0" err="1" smtClean="0">
                <a:solidFill>
                  <a:schemeClr val="bg1"/>
                </a:solidFill>
              </a:rPr>
              <a:t>Nmax</a:t>
            </a:r>
            <a:r>
              <a:rPr lang="en-US" dirty="0" smtClean="0">
                <a:solidFill>
                  <a:schemeClr val="bg1"/>
                </a:solidFill>
              </a:rPr>
              <a:t> = 12 , r/s = 1.50 )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AD3436BC-C85D-4364-BF2A-E2DFABBF2D4D}"/>
              </a:ext>
            </a:extLst>
          </p:cNvPr>
          <p:cNvSpPr txBox="1"/>
          <p:nvPr/>
        </p:nvSpPr>
        <p:spPr>
          <a:xfrm>
            <a:off x="5340778" y="3295493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Fitness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D7CE7CD-9817-4CD2-B70E-06D691FD0C3B}"/>
              </a:ext>
            </a:extLst>
          </p:cNvPr>
          <p:cNvSpPr txBox="1"/>
          <p:nvPr/>
        </p:nvSpPr>
        <p:spPr>
          <a:xfrm>
            <a:off x="5958345" y="5593134"/>
            <a:ext cx="5801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Folder: “</a:t>
            </a:r>
            <a:r>
              <a:rPr lang="en-US" dirty="0" err="1">
                <a:solidFill>
                  <a:schemeClr val="bg1"/>
                </a:solidFill>
              </a:rPr>
              <a:t>cov-db</a:t>
            </a:r>
            <a:r>
              <a:rPr lang="en-US" dirty="0">
                <a:solidFill>
                  <a:schemeClr val="bg1"/>
                </a:solidFill>
              </a:rPr>
              <a:t>/scripts/”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Scripts: </a:t>
            </a:r>
            <a:r>
              <a:rPr lang="en-US" dirty="0" err="1" smtClean="0">
                <a:solidFill>
                  <a:schemeClr val="bg1"/>
                </a:solidFill>
              </a:rPr>
              <a:t>nk_rmf_models.py</a:t>
            </a:r>
            <a:r>
              <a:rPr lang="en-US" dirty="0" smtClean="0">
                <a:solidFill>
                  <a:schemeClr val="bg1"/>
                </a:solidFill>
              </a:rPr>
              <a:t> –</a:t>
            </a:r>
            <a:r>
              <a:rPr lang="en-US" dirty="0" smtClean="0">
                <a:solidFill>
                  <a:schemeClr val="bg1"/>
                </a:solidFill>
              </a:rPr>
              <a:t>N 20</a:t>
            </a:r>
            <a:r>
              <a:rPr lang="en-US" dirty="0" smtClean="0">
                <a:solidFill>
                  <a:schemeClr val="bg1"/>
                </a:solidFill>
              </a:rPr>
              <a:t>  -model ‘NK’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err="1" smtClean="0">
                <a:solidFill>
                  <a:schemeClr val="bg1"/>
                </a:solidFill>
              </a:rPr>
              <a:t>hap_num</a:t>
            </a:r>
            <a:r>
              <a:rPr lang="en-US" dirty="0" smtClean="0">
                <a:solidFill>
                  <a:schemeClr val="bg1"/>
                </a:solidFill>
              </a:rPr>
              <a:t> 10000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560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2194</TotalTime>
  <Words>795</Words>
  <Application>Microsoft Macintosh PowerPoint</Application>
  <PresentationFormat>Custom</PresentationFormat>
  <Paragraphs>96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Novelty 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Novelty Search</dc:title>
  <dc:creator>Weigang Qiu</dc:creator>
  <cp:lastModifiedBy>Weigang Qiu</cp:lastModifiedBy>
  <cp:revision>21</cp:revision>
  <dcterms:created xsi:type="dcterms:W3CDTF">2022-04-20T18:50:02Z</dcterms:created>
  <dcterms:modified xsi:type="dcterms:W3CDTF">2022-05-12T20:23:39Z</dcterms:modified>
</cp:coreProperties>
</file>

<file path=docProps/thumbnail.jpeg>
</file>